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1" r:id="rId15"/>
    <p:sldId id="272" r:id="rId16"/>
    <p:sldId id="273" r:id="rId17"/>
    <p:sldId id="270"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002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1" autoAdjust="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79FBD295-74E1-4AE7-B3F4-591B7F37A7D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79FBD295-74E1-4AE7-B3F4-591B7F37A7D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79FBD295-74E1-4AE7-B3F4-591B7F37A7DF}"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79FBD295-74E1-4AE7-B3F4-591B7F37A7DF}"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9FBD295-74E1-4AE7-B3F4-591B7F37A7D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2688D5D7-90D1-41EB-BC16-DD6CBA0F38B0}" type="datetimeFigureOut">
              <a:rPr lang="en-US" smtClean="0"/>
              <a:pPr/>
              <a:t>8/23/2012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79FBD295-74E1-4AE7-B3F4-591B7F37A7DF}"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rgbClr val="020022"/>
            </a:gs>
            <a:gs pos="80000">
              <a:schemeClr val="bg2">
                <a:alpha val="93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688D5D7-90D1-41EB-BC16-DD6CBA0F38B0}" type="datetimeFigureOut">
              <a:rPr lang="en-US" smtClean="0"/>
              <a:pPr/>
              <a:t>8/23/2012</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9FBD295-74E1-4AE7-B3F4-591B7F37A7DF}"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1"/>
            <a:ext cx="8458200" cy="761999"/>
          </a:xfrm>
        </p:spPr>
        <p:txBody>
          <a:bodyPr/>
          <a:lstStyle/>
          <a:p>
            <a:r>
              <a:rPr lang="en-US" dirty="0" smtClean="0"/>
              <a:t>Introduction</a:t>
            </a:r>
            <a:endParaRPr lang="en-US" dirty="0"/>
          </a:p>
        </p:txBody>
      </p:sp>
      <p:sp>
        <p:nvSpPr>
          <p:cNvPr id="3" name="Subtitle 2"/>
          <p:cNvSpPr>
            <a:spLocks noGrp="1"/>
          </p:cNvSpPr>
          <p:nvPr>
            <p:ph type="subTitle" idx="1"/>
          </p:nvPr>
        </p:nvSpPr>
        <p:spPr>
          <a:xfrm>
            <a:off x="304800" y="1066800"/>
            <a:ext cx="8458200" cy="5334000"/>
          </a:xfrm>
        </p:spPr>
        <p:txBody>
          <a:bodyPr anchor="t" anchorCtr="0">
            <a:normAutofit lnSpcReduction="10000"/>
          </a:bodyPr>
          <a:lstStyle/>
          <a:p>
            <a:r>
              <a:rPr lang="en-US" dirty="0" smtClean="0"/>
              <a:t>This tutorial reviews the main requirements of and the responsibilities for compliance with the 2011 revised Federal regulation on Financial Conflict of Interest (FCOI) for grants or cooperative agreements at 42 CFR Part 50 Subpart F, Promoting Objectivity in Research</a:t>
            </a:r>
          </a:p>
          <a:p>
            <a:endParaRPr lang="en-US" dirty="0" smtClean="0"/>
          </a:p>
          <a:p>
            <a:r>
              <a:rPr lang="en-US" dirty="0" smtClean="0"/>
              <a:t>The FCOI regulation promotes objectivity in research by establishing standards that provide a reasonable expectation that the design, conduct or reporting of research funded under NIH grants will be free from bias resulting from Investigator FCOIs</a:t>
            </a:r>
          </a:p>
          <a:p>
            <a:endParaRPr lang="en-US" dirty="0" smtClean="0"/>
          </a:p>
          <a:p>
            <a:r>
              <a:rPr lang="en-US" dirty="0" smtClean="0"/>
              <a:t>Institutions are required to implement policies and procedures consistent with the regulation</a:t>
            </a:r>
            <a:endParaRPr lang="en-US" dirty="0"/>
          </a:p>
        </p:txBody>
      </p:sp>
      <p:pic>
        <p:nvPicPr>
          <p:cNvPr id="1026"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a:buClr>
                <a:schemeClr val="tx2"/>
              </a:buClr>
              <a:buSzPct val="100000"/>
              <a:buFont typeface="Arial" pitchFamily="34" charset="0"/>
              <a:buChar char="•"/>
            </a:pPr>
            <a:r>
              <a:rPr lang="en-US" sz="2400" i="1" dirty="0" smtClean="0">
                <a:solidFill>
                  <a:srgbClr val="FFFF00"/>
                </a:solidFill>
              </a:rPr>
              <a:t>Significant Financial Interest (SFI; continued)</a:t>
            </a:r>
            <a:r>
              <a:rPr lang="en-US" sz="2400" dirty="0" smtClean="0"/>
              <a:t>:</a:t>
            </a:r>
          </a:p>
          <a:p>
            <a:pPr marL="457200" indent="-457200">
              <a:buClr>
                <a:schemeClr val="tx2"/>
              </a:buClr>
              <a:buSzPct val="100000"/>
              <a:buFont typeface="+mj-lt"/>
              <a:buAutoNum type="arabicPeriod" startAt="2"/>
            </a:pPr>
            <a:r>
              <a:rPr lang="en-US" sz="2400" dirty="0" smtClean="0"/>
              <a:t>Investigators also must disclose the occurrence of any reimbursed or sponsored travel (i.e. that which is paid on behalf of the Investigator and not reimbursed to the Investigator so that the exact monetary value may not be readily available), related to their institutional responsibilities; provided, however, that this disclosure requirement does not apply to travel that is reimbursed or sponsored by a federal, state, or local government agency, an Institution of higher education </a:t>
            </a:r>
            <a:r>
              <a:rPr lang="en-US" sz="2400" dirty="0" smtClean="0">
                <a:solidFill>
                  <a:srgbClr val="FF0000"/>
                </a:solidFill>
              </a:rPr>
              <a:t>(such as MWU)</a:t>
            </a:r>
            <a:r>
              <a:rPr lang="en-US" sz="2400" dirty="0" smtClean="0"/>
              <a:t>, an academic teaching hospital, a medical center, or a research institute that is affiliated with an Institution of higher education.</a:t>
            </a:r>
          </a:p>
          <a:p>
            <a:pPr marL="457200" indent="-457200">
              <a:buClr>
                <a:schemeClr val="tx2"/>
              </a:buClr>
              <a:buSzPct val="100000"/>
              <a:buFont typeface="+mj-lt"/>
              <a:buAutoNum type="arabicPeriod" startAt="2"/>
            </a:pPr>
            <a:endParaRPr lang="en-US" sz="2400" dirty="0" smtClean="0"/>
          </a:p>
          <a:p>
            <a:pPr>
              <a:buClr>
                <a:schemeClr val="tx2"/>
              </a:buClr>
              <a:buSzPct val="100000"/>
              <a:buFont typeface="Arial" pitchFamily="34" charset="0"/>
              <a:buChar char="•"/>
            </a:pPr>
            <a:endParaRPr lang="en-US" sz="24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a:buClr>
                <a:schemeClr val="tx2"/>
              </a:buClr>
              <a:buSzPct val="100000"/>
              <a:buFont typeface="Arial" pitchFamily="34" charset="0"/>
              <a:buChar char="•"/>
            </a:pPr>
            <a:r>
              <a:rPr lang="en-US" sz="2400" i="1" dirty="0" smtClean="0">
                <a:solidFill>
                  <a:srgbClr val="FFFF00"/>
                </a:solidFill>
              </a:rPr>
              <a:t>Significant Financial Interest (SFI)</a:t>
            </a:r>
            <a:r>
              <a:rPr lang="en-US" sz="2400" dirty="0" smtClean="0"/>
              <a:t>:</a:t>
            </a:r>
          </a:p>
          <a:p>
            <a:pPr marL="457200" indent="-457200">
              <a:buClr>
                <a:schemeClr val="tx2"/>
              </a:buClr>
              <a:buSzPct val="100000"/>
              <a:buFont typeface="+mj-lt"/>
              <a:buAutoNum type="arabicPeriod" startAt="2"/>
            </a:pPr>
            <a:r>
              <a:rPr lang="en-US" sz="2400" dirty="0" smtClean="0"/>
              <a:t>(continued)  At a minimum, the Institution will need to know the purpose of the trip, the identity of the sponsor/organizer, the destination, and the duration.  The institutional official (IO) determines what further information is needed, including a determination or disclosure of monetary value, in order to determine whether the travel constitutes an FCOI with the PHS-funded research.</a:t>
            </a:r>
          </a:p>
          <a:p>
            <a:pPr marL="457200" indent="-457200">
              <a:buClr>
                <a:schemeClr val="tx2"/>
              </a:buClr>
              <a:buSzPct val="100000"/>
              <a:buFont typeface="+mj-lt"/>
              <a:buAutoNum type="arabicPeriod" startAt="2"/>
            </a:pPr>
            <a:endParaRPr lang="en-US" sz="2400" dirty="0" smtClean="0"/>
          </a:p>
          <a:p>
            <a:pPr>
              <a:buClr>
                <a:schemeClr val="tx2"/>
              </a:buClr>
              <a:buSzPct val="100000"/>
              <a:buFont typeface="Arial" pitchFamily="34" charset="0"/>
              <a:buChar char="•"/>
            </a:pPr>
            <a:endParaRPr lang="en-US" sz="24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fontScale="92500" lnSpcReduction="10000"/>
          </a:bodyPr>
          <a:lstStyle/>
          <a:p>
            <a:pPr>
              <a:buClr>
                <a:schemeClr val="tx2"/>
              </a:buClr>
              <a:buSzPct val="100000"/>
              <a:buFont typeface="Arial" pitchFamily="34" charset="0"/>
              <a:buChar char="•"/>
            </a:pPr>
            <a:r>
              <a:rPr lang="en-US" sz="2400" i="1" dirty="0" smtClean="0">
                <a:solidFill>
                  <a:srgbClr val="FFFF00"/>
                </a:solidFill>
              </a:rPr>
              <a:t>Significant Financial Interest (SFI; continued)</a:t>
            </a:r>
            <a:r>
              <a:rPr lang="en-US" sz="2400" dirty="0" smtClean="0"/>
              <a:t>:</a:t>
            </a:r>
          </a:p>
          <a:p>
            <a:pPr marL="457200" indent="-457200">
              <a:buClr>
                <a:schemeClr val="tx2"/>
              </a:buClr>
              <a:buSzPct val="100000"/>
              <a:buFont typeface="+mj-lt"/>
              <a:buAutoNum type="arabicPeriod" startAt="3"/>
            </a:pPr>
            <a:r>
              <a:rPr lang="en-US" sz="2400" dirty="0" smtClean="0"/>
              <a:t>The term SFI does </a:t>
            </a:r>
            <a:r>
              <a:rPr lang="en-US" sz="2400" u="sng" dirty="0" smtClean="0"/>
              <a:t>not</a:t>
            </a:r>
            <a:r>
              <a:rPr lang="en-US" sz="2400" dirty="0" smtClean="0"/>
              <a:t> include the following types of financial interests: salary, royalties, or other remuneration paid by the Institution to the Investigator if the Investigator is currently employed or otherwise appointed by the Institution, including intellectual property rights assigned to the Institution and agreements to share in royalties related to such rights; income from seminars, lectures, teaching engagements sponsored by a federal, state, or local government agency, an Institution of higher education, an academic teaching hospital, a medical center, or a research institute that is affiliated with an Institution of higher education; or income from service on advisory committees or review panels for a federal, state, or local government agency, an Institution of higher education, an academic teaching hospital, a medical center, or a research institute that is affiliated with an Institution of higher education.</a:t>
            </a:r>
          </a:p>
          <a:p>
            <a:pPr marL="457200" indent="-457200">
              <a:buClr>
                <a:schemeClr val="tx2"/>
              </a:buClr>
              <a:buSzPct val="100000"/>
              <a:buFont typeface="+mj-lt"/>
              <a:buAutoNum type="arabicPeriod" startAt="3"/>
            </a:pPr>
            <a:endParaRPr lang="en-US" sz="2400" dirty="0" smtClean="0"/>
          </a:p>
          <a:p>
            <a:pPr>
              <a:buClr>
                <a:schemeClr val="tx2"/>
              </a:buClr>
              <a:buSzPct val="100000"/>
              <a:buFont typeface="Arial" pitchFamily="34" charset="0"/>
              <a:buChar char="•"/>
            </a:pPr>
            <a:endParaRPr lang="en-US" sz="24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responsibilities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457200">
              <a:buClr>
                <a:schemeClr val="tx2"/>
              </a:buClr>
              <a:buSzPct val="100000"/>
              <a:buNone/>
            </a:pPr>
            <a:r>
              <a:rPr lang="en-US" sz="2400" dirty="0" smtClean="0"/>
              <a:t>The regulation promotes the objectivity of NIH-funded research by establishing standards that provide a reasonable expectation that the design, conduct, and reporting of research funded by NIH grants will be free from bias resulting from Investigator’s FCOIs.</a:t>
            </a:r>
          </a:p>
          <a:p>
            <a:pPr marL="457200" indent="-457200">
              <a:buClr>
                <a:schemeClr val="tx2"/>
              </a:buClr>
              <a:buSzPct val="100000"/>
              <a:buNone/>
            </a:pPr>
            <a:endParaRPr lang="en-US" sz="2400" dirty="0" smtClean="0"/>
          </a:p>
          <a:p>
            <a:pPr marL="0" indent="-457200">
              <a:buClr>
                <a:schemeClr val="tx2"/>
              </a:buClr>
              <a:buSzPct val="100000"/>
              <a:buNone/>
            </a:pPr>
            <a:r>
              <a:rPr lang="en-US" sz="2400" dirty="0" smtClean="0"/>
              <a:t>The Investigator, the Institution, and the NIH all have responsibilities under the regulation</a:t>
            </a:r>
          </a:p>
          <a:p>
            <a:pPr marL="457200" indent="-457200">
              <a:buClr>
                <a:schemeClr val="tx2"/>
              </a:buClr>
              <a:buSzPct val="100000"/>
              <a:buFont typeface="+mj-lt"/>
              <a:buAutoNum type="arabicPeriod" startAt="3"/>
            </a:pPr>
            <a:endParaRPr lang="en-US" sz="2400" dirty="0" smtClean="0"/>
          </a:p>
          <a:p>
            <a:pPr>
              <a:buClr>
                <a:schemeClr val="tx2"/>
              </a:buClr>
              <a:buSzPct val="100000"/>
              <a:buFont typeface="Arial" pitchFamily="34" charset="0"/>
              <a:buChar char="•"/>
            </a:pPr>
            <a:r>
              <a:rPr lang="en-US" sz="2400" dirty="0" smtClean="0"/>
              <a:t>The majority of the remainder of this training will focus on the Investigator’s responsibilities, while just touching upon the responsibilities of the Institution and the NIH</a:t>
            </a:r>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Investigator responsibilities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457200">
              <a:buClr>
                <a:schemeClr val="tx2"/>
              </a:buClr>
              <a:buSzPct val="100000"/>
              <a:buNone/>
            </a:pPr>
            <a:r>
              <a:rPr lang="en-US" sz="2400" dirty="0" smtClean="0"/>
              <a:t>As mentioned, these regulations apply to </a:t>
            </a:r>
            <a:r>
              <a:rPr lang="en-US" sz="2400" dirty="0" smtClean="0">
                <a:solidFill>
                  <a:srgbClr val="FFFF00"/>
                </a:solidFill>
              </a:rPr>
              <a:t>Investigators</a:t>
            </a:r>
            <a:r>
              <a:rPr lang="en-US" sz="2400" dirty="0" smtClean="0"/>
              <a:t>, as the term was already defined in a broad sense.</a:t>
            </a:r>
          </a:p>
          <a:p>
            <a:pPr marL="0" indent="-457200">
              <a:buClr>
                <a:schemeClr val="tx2"/>
              </a:buClr>
              <a:buSzPct val="100000"/>
              <a:buNone/>
            </a:pPr>
            <a:endParaRPr lang="en-US" sz="2400" dirty="0" smtClean="0"/>
          </a:p>
          <a:p>
            <a:pPr marL="0" indent="-457200">
              <a:buClr>
                <a:schemeClr val="tx2"/>
              </a:buClr>
              <a:buSzPct val="100000"/>
              <a:buNone/>
            </a:pPr>
            <a:r>
              <a:rPr lang="en-US" sz="2400" dirty="0" smtClean="0"/>
              <a:t>In other words, these responsibilities are not limited to the Principal Investigators or Key Personnel, but rather apply to all individuals responsible for the design, conduct, or reporting of the research.</a:t>
            </a:r>
          </a:p>
          <a:p>
            <a:pPr marL="0" indent="-457200">
              <a:buClr>
                <a:schemeClr val="tx2"/>
              </a:buClr>
              <a:buSzPct val="100000"/>
              <a:buNone/>
            </a:pPr>
            <a:endParaRPr lang="en-US" sz="2400" dirty="0" smtClean="0"/>
          </a:p>
          <a:p>
            <a:pPr marL="0" indent="-457200">
              <a:buClr>
                <a:schemeClr val="tx2"/>
              </a:buClr>
              <a:buSzPct val="100000"/>
              <a:buNone/>
            </a:pPr>
            <a:r>
              <a:rPr lang="en-US" sz="2400" dirty="0" smtClean="0"/>
              <a:t>Any questions on applicability should be directed to the Office </a:t>
            </a:r>
          </a:p>
          <a:p>
            <a:pPr marL="0" indent="-457200">
              <a:buClr>
                <a:schemeClr val="tx2"/>
              </a:buClr>
              <a:buSzPct val="100000"/>
              <a:buNone/>
            </a:pPr>
            <a:r>
              <a:rPr lang="en-US" sz="2400" dirty="0" smtClean="0"/>
              <a:t>of Research &amp; Sponsored Programs (ORSP)</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Investigator responsibilities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457200">
              <a:buClr>
                <a:schemeClr val="tx2"/>
              </a:buClr>
              <a:buSzPct val="100000"/>
              <a:buNone/>
            </a:pPr>
            <a:r>
              <a:rPr lang="en-US" sz="2400" dirty="0" smtClean="0">
                <a:solidFill>
                  <a:srgbClr val="FFFF00"/>
                </a:solidFill>
              </a:rPr>
              <a:t>What does the regulation require the Investigator to do?</a:t>
            </a:r>
          </a:p>
          <a:p>
            <a:pPr marL="347472" indent="-347472">
              <a:buClr>
                <a:schemeClr val="tx2"/>
              </a:buClr>
              <a:buSzPct val="100000"/>
              <a:buFont typeface="Arial" pitchFamily="34" charset="0"/>
              <a:buChar char="•"/>
            </a:pPr>
            <a:r>
              <a:rPr lang="en-US" sz="2400" dirty="0" smtClean="0"/>
              <a:t>Through the implementation of the FCOI regulation by the Institution, the investigator is responsible for completing FCOI training prior to engaging in NIH-funded research and thereafter, every four years and immediately when any of the following circumstances apply:</a:t>
            </a:r>
          </a:p>
          <a:p>
            <a:pPr marL="347472" indent="-347472">
              <a:buClr>
                <a:schemeClr val="tx2"/>
              </a:buClr>
              <a:buSzPct val="100000"/>
              <a:buFont typeface="Arial" pitchFamily="34" charset="0"/>
              <a:buChar char="•"/>
            </a:pPr>
            <a:endParaRPr lang="en-US" sz="2400" dirty="0" smtClean="0"/>
          </a:p>
          <a:p>
            <a:pPr marL="747522" lvl="1" indent="-347472">
              <a:buClr>
                <a:schemeClr val="tx2"/>
              </a:buClr>
              <a:buSzPct val="100000"/>
              <a:buFont typeface="Courier New" pitchFamily="49" charset="0"/>
              <a:buChar char="o"/>
            </a:pPr>
            <a:r>
              <a:rPr lang="en-US" sz="2000" dirty="0" smtClean="0"/>
              <a:t>MWU revises its FCOI policies and procedures in any manner that affects the requirements of Investigators;</a:t>
            </a:r>
          </a:p>
          <a:p>
            <a:pPr marL="747522" lvl="1" indent="-347472">
              <a:buClr>
                <a:schemeClr val="tx2"/>
              </a:buClr>
              <a:buSzPct val="100000"/>
              <a:buFont typeface="Courier New" pitchFamily="49" charset="0"/>
              <a:buChar char="o"/>
            </a:pPr>
            <a:r>
              <a:rPr lang="en-US" sz="2000" dirty="0" smtClean="0"/>
              <a:t>An Investigator is new to an Institution;</a:t>
            </a:r>
          </a:p>
          <a:p>
            <a:pPr marL="747522" lvl="1" indent="-347472">
              <a:buClr>
                <a:schemeClr val="tx2"/>
              </a:buClr>
              <a:buSzPct val="100000"/>
              <a:buFont typeface="Courier New" pitchFamily="49" charset="0"/>
              <a:buChar char="o"/>
            </a:pPr>
            <a:r>
              <a:rPr lang="en-US" sz="2000" dirty="0" smtClean="0"/>
              <a:t>An Institution finds that an Investigator is not in compliance with the Institution’s FCOI policy or management plan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Investigator responsibilities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457200">
              <a:buClr>
                <a:schemeClr val="tx2"/>
              </a:buClr>
              <a:buSzPct val="100000"/>
              <a:buNone/>
            </a:pPr>
            <a:r>
              <a:rPr lang="en-US" sz="2400" dirty="0" smtClean="0">
                <a:solidFill>
                  <a:srgbClr val="FFFF00"/>
                </a:solidFill>
              </a:rPr>
              <a:t>What does the regulation require the Investigator to do (cont’d)?</a:t>
            </a:r>
          </a:p>
          <a:p>
            <a:pPr marL="347472" indent="-347472">
              <a:buClr>
                <a:schemeClr val="tx2"/>
              </a:buClr>
              <a:buSzPct val="100000"/>
              <a:buFont typeface="Arial" pitchFamily="34" charset="0"/>
              <a:buChar char="•"/>
            </a:pPr>
            <a:r>
              <a:rPr lang="en-US" sz="2400" dirty="0" smtClean="0"/>
              <a:t>Submitting to the Institution’s designated IO at the time of application, a listing of his/her known SFIs (and those of his/her spouse and dependent children):</a:t>
            </a:r>
          </a:p>
          <a:p>
            <a:pPr marL="747522" lvl="1" indent="-347472">
              <a:buClr>
                <a:schemeClr val="tx2"/>
              </a:buClr>
              <a:buSzPct val="100000"/>
              <a:buFont typeface="Courier New" pitchFamily="49" charset="0"/>
              <a:buChar char="o"/>
            </a:pPr>
            <a:r>
              <a:rPr lang="en-US" sz="2000" dirty="0" smtClean="0"/>
              <a:t>That reasonably appear to be related to the Investigator’s institutional responsibilities;</a:t>
            </a:r>
          </a:p>
          <a:p>
            <a:pPr marL="747522" lvl="1" indent="-347472">
              <a:buClr>
                <a:schemeClr val="tx2"/>
              </a:buClr>
              <a:buSzPct val="100000"/>
              <a:buFont typeface="Courier New" pitchFamily="49" charset="0"/>
              <a:buChar char="o"/>
            </a:pPr>
            <a:r>
              <a:rPr lang="en-US" sz="2000" dirty="0" smtClean="0"/>
              <a:t>Any reimbursed or sponsored travel related to the Investigator’s institutional responsibilities as required in the regulation; </a:t>
            </a:r>
          </a:p>
          <a:p>
            <a:pPr marL="347472" indent="-347472">
              <a:buClr>
                <a:schemeClr val="tx2"/>
              </a:buClr>
              <a:buSzPct val="100000"/>
              <a:buFont typeface="Arial" pitchFamily="34" charset="0"/>
              <a:buChar char="•"/>
            </a:pPr>
            <a:endParaRPr lang="en-US" sz="2400" dirty="0" smtClean="0"/>
          </a:p>
          <a:p>
            <a:pPr marL="347472" indent="-347472">
              <a:buClr>
                <a:schemeClr val="tx2"/>
              </a:buClr>
              <a:buSzPct val="100000"/>
              <a:buFont typeface="Arial" pitchFamily="34" charset="0"/>
              <a:buChar char="•"/>
            </a:pPr>
            <a:r>
              <a:rPr lang="en-US" sz="2400" dirty="0" smtClean="0"/>
              <a:t>During the period of award, updating all financial disclosures to the Institution according to its policy, either on an annual basis or within 30 days of the acquisition or discovery of new SFIs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Responsibilities of the institution</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334000"/>
          </a:xfrm>
        </p:spPr>
        <p:txBody>
          <a:bodyPr>
            <a:normAutofit/>
          </a:bodyPr>
          <a:lstStyle/>
          <a:p>
            <a:pPr marL="0" indent="-457200">
              <a:buClr>
                <a:schemeClr val="tx2"/>
              </a:buClr>
              <a:buSzPct val="100000"/>
              <a:buNone/>
            </a:pPr>
            <a:r>
              <a:rPr lang="en-US" sz="2400" dirty="0" smtClean="0"/>
              <a:t>The </a:t>
            </a:r>
            <a:r>
              <a:rPr lang="en-US" sz="2400" dirty="0" smtClean="0">
                <a:solidFill>
                  <a:srgbClr val="FFFF00"/>
                </a:solidFill>
              </a:rPr>
              <a:t>Institution’s responsibilities </a:t>
            </a:r>
            <a:r>
              <a:rPr lang="en-US" sz="2400" dirty="0" smtClean="0"/>
              <a:t>under the regulation are extensive and include:</a:t>
            </a:r>
          </a:p>
          <a:p>
            <a:pPr marL="0" indent="-457200">
              <a:buClr>
                <a:schemeClr val="tx2"/>
              </a:buClr>
              <a:buSzPct val="100000"/>
              <a:buFont typeface="Arial" pitchFamily="34" charset="0"/>
              <a:buChar char="•"/>
            </a:pPr>
            <a:r>
              <a:rPr lang="en-US" sz="2400" dirty="0" smtClean="0"/>
              <a:t>Developing and Implementing an Institutional Policy</a:t>
            </a:r>
          </a:p>
          <a:p>
            <a:pPr marL="0" indent="-457200">
              <a:buClr>
                <a:schemeClr val="tx2"/>
              </a:buClr>
              <a:buSzPct val="100000"/>
              <a:buFont typeface="Arial" pitchFamily="34" charset="0"/>
              <a:buChar char="•"/>
            </a:pPr>
            <a:r>
              <a:rPr lang="en-US" sz="2400" dirty="0" smtClean="0"/>
              <a:t>Evaluating SFIs </a:t>
            </a:r>
          </a:p>
          <a:p>
            <a:pPr marL="0" indent="-457200">
              <a:buClr>
                <a:schemeClr val="tx2"/>
              </a:buClr>
              <a:buSzPct val="100000"/>
              <a:buFont typeface="Arial" pitchFamily="34" charset="0"/>
              <a:buChar char="•"/>
            </a:pPr>
            <a:r>
              <a:rPr lang="en-US" sz="2400" dirty="0" smtClean="0"/>
              <a:t>Identification of FCOIs</a:t>
            </a:r>
          </a:p>
          <a:p>
            <a:pPr marL="0" indent="-457200">
              <a:buClr>
                <a:schemeClr val="tx2"/>
              </a:buClr>
              <a:buSzPct val="100000"/>
              <a:buFont typeface="Arial" pitchFamily="34" charset="0"/>
              <a:buChar char="•"/>
            </a:pPr>
            <a:r>
              <a:rPr lang="en-US" sz="2400" dirty="0" smtClean="0"/>
              <a:t>Development of Management plans</a:t>
            </a:r>
          </a:p>
          <a:p>
            <a:pPr marL="0" indent="-457200">
              <a:buClr>
                <a:schemeClr val="tx2"/>
              </a:buClr>
              <a:buSzPct val="100000"/>
              <a:buFont typeface="Arial" pitchFamily="34" charset="0"/>
              <a:buChar char="•"/>
            </a:pPr>
            <a:r>
              <a:rPr lang="en-US" sz="2400" dirty="0" smtClean="0"/>
              <a:t>Compliance with Regulations</a:t>
            </a:r>
          </a:p>
          <a:p>
            <a:pPr marL="0" indent="-457200">
              <a:buClr>
                <a:schemeClr val="tx2"/>
              </a:buClr>
              <a:buSzPct val="100000"/>
              <a:buFont typeface="Arial" pitchFamily="34" charset="0"/>
              <a:buChar char="•"/>
            </a:pPr>
            <a:r>
              <a:rPr lang="en-US" sz="2400" dirty="0" smtClean="0"/>
              <a:t>Reporting to the NIH</a:t>
            </a:r>
          </a:p>
          <a:p>
            <a:pPr marL="0" indent="-457200">
              <a:buClr>
                <a:schemeClr val="tx2"/>
              </a:buClr>
              <a:buSzPct val="100000"/>
              <a:buNone/>
            </a:pPr>
            <a:r>
              <a:rPr lang="en-US" sz="2400" dirty="0" smtClean="0"/>
              <a:t>The </a:t>
            </a:r>
            <a:r>
              <a:rPr lang="en-US" sz="2400" dirty="0" smtClean="0">
                <a:solidFill>
                  <a:srgbClr val="FFFF00"/>
                </a:solidFill>
              </a:rPr>
              <a:t>NIH’s responsibilities </a:t>
            </a:r>
            <a:r>
              <a:rPr lang="en-US" sz="2400" dirty="0" smtClean="0"/>
              <a:t>include:</a:t>
            </a:r>
          </a:p>
          <a:p>
            <a:pPr marL="0" indent="-457200">
              <a:buClr>
                <a:schemeClr val="tx2"/>
              </a:buClr>
              <a:buSzPct val="100000"/>
              <a:buFont typeface="Arial" pitchFamily="34" charset="0"/>
              <a:buChar char="•"/>
            </a:pPr>
            <a:r>
              <a:rPr lang="en-US" sz="2400" dirty="0" smtClean="0"/>
              <a:t>Oversight</a:t>
            </a:r>
          </a:p>
          <a:p>
            <a:pPr marL="0" indent="-457200">
              <a:buClr>
                <a:schemeClr val="tx2"/>
              </a:buClr>
              <a:buSzPct val="100000"/>
              <a:buFont typeface="Arial" pitchFamily="34" charset="0"/>
              <a:buChar char="•"/>
            </a:pPr>
            <a:r>
              <a:rPr lang="en-US" sz="2400" dirty="0" smtClean="0"/>
              <a:t>Education and Outreach</a:t>
            </a:r>
            <a:r>
              <a:rPr lang="en-US" sz="1600" dirty="0" smtClean="0"/>
              <a:t>  </a:t>
            </a:r>
          </a:p>
          <a:p>
            <a:pPr marL="400050" lvl="1" indent="-457200">
              <a:buClr>
                <a:schemeClr val="tx2"/>
              </a:buClr>
              <a:buSzPct val="100000"/>
              <a:buNone/>
            </a:pPr>
            <a:endParaRPr lang="en-US" sz="20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What else do I need to do?</a:t>
            </a:r>
            <a:endParaRPr lang="en-US" dirty="0">
              <a:solidFill>
                <a:srgbClr val="FFFF00"/>
              </a:solidFill>
            </a:endParaRPr>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fontScale="92500"/>
          </a:bodyPr>
          <a:lstStyle/>
          <a:p>
            <a:pPr marL="347472" indent="-347472">
              <a:buClr>
                <a:schemeClr val="tx2"/>
              </a:buClr>
              <a:buSzPct val="100000"/>
              <a:buFont typeface="Arial" pitchFamily="34" charset="0"/>
              <a:buChar char="•"/>
            </a:pPr>
            <a:r>
              <a:rPr lang="en-US" sz="2400" dirty="0" smtClean="0"/>
              <a:t>Next, please read MWU’s </a:t>
            </a:r>
            <a:r>
              <a:rPr lang="en-US" sz="2400" i="1" dirty="0" smtClean="0"/>
              <a:t>Conflict of Interest on Extramurally Funded Programs</a:t>
            </a:r>
            <a:r>
              <a:rPr lang="en-US" sz="2400" dirty="0" smtClean="0"/>
              <a:t> Policy, which can be found on the ORSP website</a:t>
            </a:r>
          </a:p>
          <a:p>
            <a:pPr marL="747522" lvl="1" indent="-347472">
              <a:buClr>
                <a:schemeClr val="tx2"/>
              </a:buClr>
              <a:buSzPct val="100000"/>
              <a:buFont typeface="Arial" pitchFamily="34" charset="0"/>
              <a:buChar char="•"/>
            </a:pPr>
            <a:r>
              <a:rPr lang="en-US" sz="2000" dirty="0" smtClean="0"/>
              <a:t>If you have any questions about your responsibilities after reviewing these training slides and/or after reviewing MWU’s policy, please contact the ORSP at x6394 on the Downers Grove </a:t>
            </a:r>
            <a:r>
              <a:rPr lang="en-US" sz="2000" dirty="0" smtClean="0"/>
              <a:t>campus or at x3728 on the Glendale campus</a:t>
            </a:r>
            <a:endParaRPr lang="en-US" sz="2000" dirty="0" smtClean="0"/>
          </a:p>
          <a:p>
            <a:pPr marL="347472" indent="-347472">
              <a:buClr>
                <a:schemeClr val="tx2"/>
              </a:buClr>
              <a:buSzPct val="100000"/>
              <a:buFont typeface="Arial" pitchFamily="34" charset="0"/>
              <a:buChar char="•"/>
            </a:pPr>
            <a:endParaRPr lang="en-US" sz="2400" dirty="0" smtClean="0"/>
          </a:p>
          <a:p>
            <a:pPr marL="347472" indent="-347472">
              <a:buClr>
                <a:schemeClr val="tx2"/>
              </a:buClr>
              <a:buSzPct val="100000"/>
              <a:buFont typeface="Arial" pitchFamily="34" charset="0"/>
              <a:buChar char="•"/>
            </a:pPr>
            <a:r>
              <a:rPr lang="en-US" sz="2400" dirty="0" smtClean="0"/>
              <a:t>Once you have reviewed these slides and have read our policy, please fill out the next slide completely, documenting that you have received MWU’s FCOI Training</a:t>
            </a:r>
          </a:p>
          <a:p>
            <a:pPr marL="347472" indent="-347472">
              <a:buClr>
                <a:schemeClr val="tx2"/>
              </a:buClr>
              <a:buSzPct val="100000"/>
              <a:buFont typeface="Arial" pitchFamily="34" charset="0"/>
              <a:buChar char="•"/>
            </a:pPr>
            <a:endParaRPr lang="en-US" sz="2400" dirty="0" smtClean="0"/>
          </a:p>
          <a:p>
            <a:pPr marL="347472" indent="-347472">
              <a:buClr>
                <a:schemeClr val="tx2"/>
              </a:buClr>
              <a:buSzPct val="100000"/>
              <a:buFont typeface="Arial" pitchFamily="34" charset="0"/>
              <a:buChar char="•"/>
            </a:pPr>
            <a:r>
              <a:rPr lang="en-US" sz="2400" dirty="0" smtClean="0"/>
              <a:t>Finally, please fill out the </a:t>
            </a:r>
            <a:r>
              <a:rPr lang="en-US" sz="2400" i="1" dirty="0" smtClean="0"/>
              <a:t>Conflict of Interest Policy Disclosure Form C</a:t>
            </a:r>
            <a:r>
              <a:rPr lang="en-US" sz="2400" dirty="0" smtClean="0"/>
              <a:t>, and return it to the ORSP along with your documentation of training certificate</a:t>
            </a:r>
          </a:p>
          <a:p>
            <a:pPr marL="347472" indent="-347472">
              <a:buClr>
                <a:schemeClr val="tx2"/>
              </a:buClr>
              <a:buSzPct val="100000"/>
              <a:buFont typeface="Arial" pitchFamily="34" charset="0"/>
              <a:buChar char="•"/>
            </a:pPr>
            <a:endParaRPr lang="en-US"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ighschool_border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055100" cy="683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Rectangle 1"/>
          <p:cNvSpPr/>
          <p:nvPr/>
        </p:nvSpPr>
        <p:spPr>
          <a:xfrm>
            <a:off x="762000" y="990600"/>
            <a:ext cx="7696200" cy="7632859"/>
          </a:xfrm>
          <a:prstGeom prst="rect">
            <a:avLst/>
          </a:prstGeom>
        </p:spPr>
        <p:txBody>
          <a:bodyPr wrap="square">
            <a:spAutoFit/>
          </a:bodyPr>
          <a:lstStyle/>
          <a:p>
            <a:pPr algn="ctr"/>
            <a:r>
              <a:rPr lang="en-US" b="1" cap="all" dirty="0">
                <a:latin typeface="Garamond" pitchFamily="18" charset="0"/>
              </a:rPr>
              <a:t>MIDWESTERN UNIVERSITY</a:t>
            </a:r>
          </a:p>
          <a:p>
            <a:pPr algn="ctr"/>
            <a:r>
              <a:rPr lang="en-US" dirty="0">
                <a:latin typeface="Garamond" pitchFamily="18" charset="0"/>
              </a:rPr>
              <a:t> </a:t>
            </a:r>
          </a:p>
          <a:p>
            <a:pPr algn="ctr"/>
            <a:r>
              <a:rPr lang="en-US" dirty="0">
                <a:latin typeface="Garamond" pitchFamily="18" charset="0"/>
              </a:rPr>
              <a:t>OFFICE OF RESEARCH AND SPONSORED </a:t>
            </a:r>
            <a:r>
              <a:rPr lang="en-US" dirty="0" smtClean="0">
                <a:latin typeface="Garamond" pitchFamily="18" charset="0"/>
              </a:rPr>
              <a:t>PROGRAM</a:t>
            </a:r>
          </a:p>
          <a:p>
            <a:pPr algn="ctr"/>
            <a:endParaRPr lang="en-US" dirty="0">
              <a:latin typeface="Garamond" pitchFamily="18" charset="0"/>
            </a:endParaRPr>
          </a:p>
          <a:p>
            <a:pPr algn="ctr"/>
            <a:r>
              <a:rPr lang="en-US" dirty="0" smtClean="0">
                <a:latin typeface="Garamond" pitchFamily="18" charset="0"/>
              </a:rPr>
              <a:t>I certify that I have successfully: </a:t>
            </a:r>
          </a:p>
          <a:p>
            <a:pPr algn="ctr"/>
            <a:endParaRPr lang="en-US" dirty="0" smtClean="0">
              <a:latin typeface="Garamond" pitchFamily="18" charset="0"/>
            </a:endParaRPr>
          </a:p>
          <a:p>
            <a:pPr marL="285750" indent="-285750">
              <a:buFont typeface="Arial" pitchFamily="34" charset="0"/>
              <a:buChar char="•"/>
            </a:pPr>
            <a:r>
              <a:rPr lang="en-US" sz="1600" dirty="0" smtClean="0">
                <a:latin typeface="Garamond" pitchFamily="18" charset="0"/>
              </a:rPr>
              <a:t>Completed MWU’s Financial Conflict of Interest Training;</a:t>
            </a:r>
          </a:p>
          <a:p>
            <a:pPr marL="285750" indent="-285750">
              <a:buFont typeface="Arial" pitchFamily="34" charset="0"/>
              <a:buChar char="•"/>
            </a:pPr>
            <a:r>
              <a:rPr lang="en-US" sz="1600" dirty="0" smtClean="0">
                <a:latin typeface="Garamond" pitchFamily="18" charset="0"/>
              </a:rPr>
              <a:t>Read MWU’s “Conflict of Interest on Extramurally Funded Programs” policy and;</a:t>
            </a:r>
          </a:p>
          <a:p>
            <a:pPr marL="285750" indent="-285750">
              <a:buFont typeface="Arial" pitchFamily="34" charset="0"/>
              <a:buChar char="•"/>
            </a:pPr>
            <a:r>
              <a:rPr lang="en-US" sz="1600" dirty="0" smtClean="0">
                <a:latin typeface="Garamond" pitchFamily="18" charset="0"/>
              </a:rPr>
              <a:t>Have asked the Office of Research &amp; Sponsored Programs any questions.</a:t>
            </a:r>
          </a:p>
          <a:p>
            <a:pPr algn="ctr"/>
            <a:endParaRPr lang="en-US" sz="1600" dirty="0">
              <a:latin typeface="Garamond" pitchFamily="18" charset="0"/>
            </a:endParaRPr>
          </a:p>
          <a:p>
            <a:pPr algn="ctr"/>
            <a:endParaRPr lang="en-US" sz="1600" dirty="0" smtClean="0">
              <a:latin typeface="Garamond" pitchFamily="18" charset="0"/>
            </a:endParaRPr>
          </a:p>
          <a:p>
            <a:pPr algn="ctr"/>
            <a:r>
              <a:rPr lang="en-US" sz="1600" dirty="0" smtClean="0">
                <a:latin typeface="Garamond" pitchFamily="18" charset="0"/>
              </a:rPr>
              <a:t>Completed this </a:t>
            </a:r>
            <a:r>
              <a:rPr lang="en-US" sz="1600" u="sng" dirty="0" smtClean="0">
                <a:latin typeface="Garamond" pitchFamily="18" charset="0"/>
              </a:rPr>
              <a:t>	</a:t>
            </a:r>
            <a:r>
              <a:rPr lang="en-US" sz="1600" dirty="0" smtClean="0">
                <a:latin typeface="Garamond" pitchFamily="18" charset="0"/>
              </a:rPr>
              <a:t>Day of</a:t>
            </a:r>
            <a:r>
              <a:rPr lang="en-US" sz="1600" u="sng" dirty="0" smtClean="0">
                <a:latin typeface="Garamond" pitchFamily="18" charset="0"/>
              </a:rPr>
              <a:t>		,</a:t>
            </a:r>
            <a:r>
              <a:rPr lang="en-US" sz="1600" dirty="0" smtClean="0">
                <a:latin typeface="Garamond" pitchFamily="18" charset="0"/>
              </a:rPr>
              <a:t>20</a:t>
            </a:r>
            <a:r>
              <a:rPr lang="en-US" sz="1600" dirty="0">
                <a:latin typeface="Garamond" pitchFamily="18" charset="0"/>
              </a:rPr>
              <a:t> </a:t>
            </a:r>
            <a:r>
              <a:rPr lang="en-US" sz="1600" u="sng" dirty="0">
                <a:latin typeface="Garamond" pitchFamily="18" charset="0"/>
              </a:rPr>
              <a:t>	</a:t>
            </a:r>
            <a:endParaRPr lang="en-US" sz="1600" dirty="0" smtClean="0">
              <a:latin typeface="Garamond" pitchFamily="18" charset="0"/>
            </a:endParaRPr>
          </a:p>
          <a:p>
            <a:pPr algn="ctr"/>
            <a:endParaRPr lang="en-US" sz="1600" dirty="0" smtClean="0">
              <a:latin typeface="Garamond" pitchFamily="18" charset="0"/>
            </a:endParaRPr>
          </a:p>
          <a:p>
            <a:pPr algn="ctr"/>
            <a:endParaRPr lang="en-US" dirty="0" smtClean="0">
              <a:latin typeface="Garamond" pitchFamily="18" charset="0"/>
            </a:endParaRPr>
          </a:p>
          <a:p>
            <a:r>
              <a:rPr lang="en-US" dirty="0" smtClean="0">
                <a:latin typeface="Garamond" pitchFamily="18" charset="0"/>
              </a:rPr>
              <a:t>			Signature</a:t>
            </a:r>
            <a:r>
              <a:rPr lang="en-US" u="sng" dirty="0" smtClean="0">
                <a:latin typeface="Garamond" pitchFamily="18" charset="0"/>
              </a:rPr>
              <a:t>				</a:t>
            </a:r>
          </a:p>
          <a:p>
            <a:r>
              <a:rPr lang="en-US" dirty="0">
                <a:latin typeface="Garamond" pitchFamily="18" charset="0"/>
              </a:rPr>
              <a:t>	</a:t>
            </a:r>
            <a:r>
              <a:rPr lang="en-US" dirty="0" smtClean="0">
                <a:latin typeface="Garamond" pitchFamily="18" charset="0"/>
              </a:rPr>
              <a:t>		</a:t>
            </a:r>
          </a:p>
          <a:p>
            <a:r>
              <a:rPr lang="en-US" dirty="0" smtClean="0">
                <a:latin typeface="Garamond" pitchFamily="18" charset="0"/>
              </a:rPr>
              <a:t>			Print Name</a:t>
            </a:r>
            <a:r>
              <a:rPr lang="en-US" u="sng" dirty="0" smtClean="0">
                <a:latin typeface="Garamond" pitchFamily="18" charset="0"/>
              </a:rPr>
              <a:t>			</a:t>
            </a:r>
            <a:endParaRPr lang="en-US" dirty="0" smtClean="0">
              <a:latin typeface="Garamond" pitchFamily="18" charset="0"/>
            </a:endParaRPr>
          </a:p>
          <a:p>
            <a:pPr algn="ctr"/>
            <a:endParaRPr lang="en-US" dirty="0">
              <a:latin typeface="Garamond" pitchFamily="18" charset="0"/>
            </a:endParaRPr>
          </a:p>
          <a:p>
            <a:pPr algn="ctr"/>
            <a:endParaRPr lang="en-US" dirty="0" smtClean="0">
              <a:latin typeface="Garamond" pitchFamily="18" charset="0"/>
            </a:endParaRPr>
          </a:p>
          <a:p>
            <a:pPr algn="ctr"/>
            <a:endParaRPr lang="en-US" dirty="0">
              <a:latin typeface="Garamond" pitchFamily="18" charset="0"/>
            </a:endParaRPr>
          </a:p>
          <a:p>
            <a:pPr algn="ctr"/>
            <a:endParaRPr lang="en-US" dirty="0" smtClean="0">
              <a:latin typeface="Garamond" pitchFamily="18" charset="0"/>
            </a:endParaRPr>
          </a:p>
          <a:p>
            <a:pPr algn="ctr"/>
            <a:endParaRPr lang="en-US" dirty="0">
              <a:latin typeface="Garamond" pitchFamily="18" charset="0"/>
            </a:endParaRPr>
          </a:p>
          <a:p>
            <a:pPr algn="ctr"/>
            <a:endParaRPr lang="en-US" dirty="0" smtClean="0">
              <a:latin typeface="Garamond" pitchFamily="18" charset="0"/>
            </a:endParaRPr>
          </a:p>
          <a:p>
            <a:pPr algn="ctr"/>
            <a:endParaRPr lang="en-US" dirty="0">
              <a:latin typeface="Garamond" pitchFamily="18" charset="0"/>
            </a:endParaRPr>
          </a:p>
          <a:p>
            <a:pPr algn="ctr"/>
            <a:endParaRPr lang="en-US" dirty="0" smtClean="0">
              <a:latin typeface="Garamond" pitchFamily="18" charset="0"/>
            </a:endParaRPr>
          </a:p>
          <a:p>
            <a:pPr algn="ctr"/>
            <a:endParaRPr lang="en-US" dirty="0">
              <a:latin typeface="Garamond" pitchFamily="18" charset="0"/>
            </a:endParaRPr>
          </a:p>
          <a:p>
            <a:pPr algn="ctr"/>
            <a:endParaRPr lang="en-US" dirty="0" smtClean="0">
              <a:latin typeface="Garamond" pitchFamily="18" charset="0"/>
            </a:endParaRPr>
          </a:p>
          <a:p>
            <a:pPr algn="ctr"/>
            <a:endParaRPr lang="en-US" dirty="0">
              <a:latin typeface="Garamond" pitchFamily="18"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04662" y="4724400"/>
            <a:ext cx="1062275" cy="10622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75339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lstStyle/>
          <a:p>
            <a:r>
              <a:rPr lang="en-US" dirty="0" smtClean="0"/>
              <a:t>Focus of the revised regulations</a:t>
            </a:r>
            <a:endParaRPr lang="en-US" dirty="0"/>
          </a:p>
        </p:txBody>
      </p:sp>
      <p:sp>
        <p:nvSpPr>
          <p:cNvPr id="3" name="Content Placeholder 2"/>
          <p:cNvSpPr>
            <a:spLocks noGrp="1"/>
          </p:cNvSpPr>
          <p:nvPr>
            <p:ph idx="1"/>
          </p:nvPr>
        </p:nvSpPr>
        <p:spPr>
          <a:xfrm>
            <a:off x="304800" y="1295400"/>
            <a:ext cx="8686800" cy="5105400"/>
          </a:xfrm>
        </p:spPr>
        <p:txBody>
          <a:bodyPr>
            <a:normAutofit/>
          </a:bodyPr>
          <a:lstStyle/>
          <a:p>
            <a:pPr marL="0" indent="0">
              <a:buNone/>
            </a:pPr>
            <a:r>
              <a:rPr lang="en-US" sz="2400" dirty="0" smtClean="0"/>
              <a:t>The 2011 revised regulation includes comprehensive changes, focusing on these areas in particular:</a:t>
            </a:r>
          </a:p>
          <a:p>
            <a:pPr>
              <a:buClr>
                <a:schemeClr val="tx2"/>
              </a:buClr>
              <a:buSzPct val="100000"/>
              <a:buFont typeface="Arial" pitchFamily="34" charset="0"/>
              <a:buChar char="•"/>
            </a:pPr>
            <a:r>
              <a:rPr lang="en-US" sz="2400" dirty="0" smtClean="0"/>
              <a:t>Definition of a Significant Financial Interest (SFI);</a:t>
            </a:r>
          </a:p>
          <a:p>
            <a:pPr>
              <a:buClr>
                <a:schemeClr val="tx2"/>
              </a:buClr>
              <a:buSzPct val="100000"/>
              <a:buFont typeface="Arial" pitchFamily="34" charset="0"/>
              <a:buChar char="•"/>
            </a:pPr>
            <a:r>
              <a:rPr lang="en-US" sz="2400" dirty="0" smtClean="0"/>
              <a:t>Extent of Investigator’s disclosure of information to Institutions regarding their SFI;</a:t>
            </a:r>
          </a:p>
          <a:p>
            <a:pPr>
              <a:buClr>
                <a:schemeClr val="tx2"/>
              </a:buClr>
              <a:buSzPct val="100000"/>
              <a:buFont typeface="Arial" pitchFamily="34" charset="0"/>
              <a:buChar char="•"/>
            </a:pPr>
            <a:r>
              <a:rPr lang="en-US" sz="2400" dirty="0" smtClean="0"/>
              <a:t>Institution’s management of identified FCOIs;</a:t>
            </a:r>
          </a:p>
          <a:p>
            <a:pPr>
              <a:buClr>
                <a:schemeClr val="tx2"/>
              </a:buClr>
              <a:buSzPct val="100000"/>
              <a:buFont typeface="Arial" pitchFamily="34" charset="0"/>
              <a:buChar char="•"/>
            </a:pPr>
            <a:r>
              <a:rPr lang="en-US" sz="2400" dirty="0" smtClean="0"/>
              <a:t>Information reported to the Public Health Service (PHS) funding component (e.g., NIH);</a:t>
            </a:r>
          </a:p>
          <a:p>
            <a:pPr>
              <a:buClr>
                <a:schemeClr val="tx2"/>
              </a:buClr>
              <a:buSzPct val="100000"/>
              <a:buFont typeface="Arial" pitchFamily="34" charset="0"/>
              <a:buChar char="•"/>
            </a:pPr>
            <a:r>
              <a:rPr lang="en-US" sz="2400" dirty="0" smtClean="0"/>
              <a:t>Information made accessible to the public (i.e. Institution’s FCOI policy and FCOIs of Senior/Key Personnel); and</a:t>
            </a:r>
          </a:p>
          <a:p>
            <a:pPr>
              <a:buClr>
                <a:schemeClr val="tx2"/>
              </a:buClr>
              <a:buSzPct val="100000"/>
              <a:buFont typeface="Arial" pitchFamily="34" charset="0"/>
              <a:buChar char="•"/>
            </a:pPr>
            <a:r>
              <a:rPr lang="en-US" sz="2400" dirty="0" smtClean="0"/>
              <a:t>Investigator training.</a:t>
            </a:r>
          </a:p>
          <a:p>
            <a:pPr>
              <a:buClr>
                <a:schemeClr val="tx2"/>
              </a:buClr>
              <a:buSzPct val="100000"/>
              <a:buFont typeface="Arial" pitchFamily="34" charset="0"/>
              <a:buChar char="•"/>
            </a:pPr>
            <a:endParaRPr lang="en-US" sz="2400" dirty="0" smtClean="0"/>
          </a:p>
          <a:p>
            <a:pPr>
              <a:buClr>
                <a:schemeClr val="tx2"/>
              </a:buClr>
              <a:buSzPct val="100000"/>
              <a:buFont typeface="Arial" pitchFamily="34" charset="0"/>
              <a:buChar char="•"/>
            </a:pPr>
            <a:endParaRPr lang="en-US" sz="2400" dirty="0"/>
          </a:p>
        </p:txBody>
      </p:sp>
      <p:pic>
        <p:nvPicPr>
          <p:cNvPr id="6"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7" name="TextBox 6"/>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6" name="Content Placeholder 2"/>
          <p:cNvSpPr>
            <a:spLocks noGrp="1"/>
          </p:cNvSpPr>
          <p:nvPr>
            <p:ph idx="1"/>
          </p:nvPr>
        </p:nvSpPr>
        <p:spPr>
          <a:xfrm>
            <a:off x="304800" y="1295400"/>
            <a:ext cx="8686800" cy="5105400"/>
          </a:xfrm>
        </p:spPr>
        <p:txBody>
          <a:bodyPr>
            <a:normAutofit/>
          </a:bodyPr>
          <a:lstStyle/>
          <a:p>
            <a:pPr indent="0">
              <a:buNone/>
            </a:pPr>
            <a:endParaRPr lang="en-US" sz="2400" dirty="0" smtClean="0"/>
          </a:p>
          <a:p>
            <a:pPr indent="0">
              <a:buNone/>
            </a:pPr>
            <a:r>
              <a:rPr lang="en-US" sz="2400" dirty="0" smtClean="0"/>
              <a:t>The FCOI regulation was established to promote objectivity in research by establishing standards that provide a reasonable expectation that the design, conduct, and reporting of research funded under NIH grants will be free from bias resulting from Investigator FCOIs</a:t>
            </a:r>
          </a:p>
          <a:p>
            <a:pPr>
              <a:buNone/>
            </a:pPr>
            <a:endParaRPr lang="en-US" sz="2400" dirty="0" smtClean="0"/>
          </a:p>
          <a:p>
            <a:pPr indent="0">
              <a:buNone/>
            </a:pPr>
            <a:r>
              <a:rPr lang="en-US" sz="2400" dirty="0" smtClean="0"/>
              <a:t>The NIH is committed to safeguarding the public’s trust in Federally-supported research that is conducted with the highest scientific and ethical standards</a:t>
            </a:r>
          </a:p>
          <a:p>
            <a:pPr>
              <a:buClr>
                <a:schemeClr val="tx2"/>
              </a:buClr>
              <a:buSzPct val="100000"/>
              <a:buFont typeface="Arial" pitchFamily="34" charset="0"/>
              <a:buChar char="•"/>
            </a:pP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0">
              <a:buNone/>
            </a:pPr>
            <a:r>
              <a:rPr lang="en-US" sz="2400" dirty="0" smtClean="0"/>
              <a:t>Who is covered by this regulation?</a:t>
            </a:r>
          </a:p>
          <a:p>
            <a:pPr marL="0" indent="0">
              <a:buNone/>
            </a:pPr>
            <a:endParaRPr lang="en-US" sz="2400" dirty="0" smtClean="0"/>
          </a:p>
          <a:p>
            <a:pPr>
              <a:buClr>
                <a:schemeClr val="tx2"/>
              </a:buClr>
              <a:buSzPct val="100000"/>
              <a:buFont typeface="Arial" pitchFamily="34" charset="0"/>
              <a:buChar char="•"/>
            </a:pPr>
            <a:r>
              <a:rPr lang="en-US" sz="2400" i="1" dirty="0" smtClean="0">
                <a:solidFill>
                  <a:srgbClr val="FFFF00"/>
                </a:solidFill>
              </a:rPr>
              <a:t>Institution</a:t>
            </a:r>
            <a:r>
              <a:rPr lang="en-US" sz="2400" dirty="0" smtClean="0"/>
              <a:t>: Midwestern University (MWU) is a domestic, private organization that applies for and receives NIH research funding by means of grants, therefore, these regulations apply to MWU</a:t>
            </a:r>
          </a:p>
          <a:p>
            <a:pPr>
              <a:buClr>
                <a:schemeClr val="tx2"/>
              </a:buClr>
              <a:buSzPct val="100000"/>
              <a:buFont typeface="Arial" pitchFamily="34" charset="0"/>
              <a:buChar char="•"/>
            </a:pPr>
            <a:endParaRPr lang="en-US" sz="2400" i="1" dirty="0" smtClean="0"/>
          </a:p>
          <a:p>
            <a:pPr>
              <a:buClr>
                <a:schemeClr val="tx2"/>
              </a:buClr>
              <a:buSzPct val="100000"/>
              <a:buFont typeface="Arial" pitchFamily="34" charset="0"/>
              <a:buChar char="•"/>
            </a:pPr>
            <a:r>
              <a:rPr lang="en-US" sz="2400" i="1" dirty="0" smtClean="0">
                <a:solidFill>
                  <a:srgbClr val="FFFF00"/>
                </a:solidFill>
              </a:rPr>
              <a:t>Investigator</a:t>
            </a:r>
            <a:r>
              <a:rPr lang="en-US" sz="2400" dirty="0" smtClean="0"/>
              <a:t>: Is broadly defined as the Project Director or Principal Investigator and any other person, regardless of title or position, who is responsible for the design, conduct, or reporting of research funded by the NIH, or proposed for such funding, including persons who are </a:t>
            </a:r>
            <a:r>
              <a:rPr lang="en-US" sz="2400" dirty="0" err="1" smtClean="0"/>
              <a:t>subgrantees</a:t>
            </a:r>
            <a:r>
              <a:rPr lang="en-US" sz="2400" dirty="0" smtClean="0"/>
              <a:t>, contractors, consortium participants, collaborators, or consultants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marL="0" indent="0">
              <a:buClr>
                <a:schemeClr val="tx2"/>
              </a:buClr>
              <a:buSzPct val="100000"/>
              <a:buNone/>
            </a:pPr>
            <a:r>
              <a:rPr lang="en-US" sz="2400" dirty="0" smtClean="0"/>
              <a:t>In addition to understanding the definitions of </a:t>
            </a:r>
            <a:r>
              <a:rPr lang="en-US" sz="2400" dirty="0" smtClean="0">
                <a:solidFill>
                  <a:srgbClr val="FFFF00"/>
                </a:solidFill>
              </a:rPr>
              <a:t>Institution</a:t>
            </a:r>
            <a:r>
              <a:rPr lang="en-US" sz="2400" dirty="0" smtClean="0"/>
              <a:t> and </a:t>
            </a:r>
            <a:r>
              <a:rPr lang="en-US" sz="2400" dirty="0" smtClean="0">
                <a:solidFill>
                  <a:srgbClr val="FFFF00"/>
                </a:solidFill>
              </a:rPr>
              <a:t>Investigator</a:t>
            </a:r>
            <a:r>
              <a:rPr lang="en-US" sz="2400" dirty="0" smtClean="0"/>
              <a:t>, there are several other definitions that you must know to understand the FCOI regulation</a:t>
            </a:r>
          </a:p>
          <a:p>
            <a:pPr>
              <a:buClr>
                <a:schemeClr val="tx2"/>
              </a:buClr>
              <a:buSzPct val="100000"/>
              <a:buNone/>
            </a:pPr>
            <a:endParaRPr lang="en-US" sz="2400" i="1" dirty="0" smtClean="0"/>
          </a:p>
          <a:p>
            <a:pPr>
              <a:buClr>
                <a:schemeClr val="tx2"/>
              </a:buClr>
              <a:buSzPct val="100000"/>
              <a:buFont typeface="Arial" pitchFamily="34" charset="0"/>
              <a:buChar char="•"/>
            </a:pPr>
            <a:r>
              <a:rPr lang="en-US" sz="2400" i="1" dirty="0" smtClean="0">
                <a:solidFill>
                  <a:srgbClr val="FFFF00"/>
                </a:solidFill>
              </a:rPr>
              <a:t>Research</a:t>
            </a:r>
            <a:r>
              <a:rPr lang="en-US" sz="2400" dirty="0" smtClean="0"/>
              <a:t>: This regulation applies to basic and applied research and product development, including research grants, career development awards, center grants, individual fellowship awards, infrastructure awards, institutional training grants, program project grants, or research resources awards</a:t>
            </a:r>
          </a:p>
          <a:p>
            <a:pPr>
              <a:buClr>
                <a:schemeClr val="tx2"/>
              </a:buClr>
              <a:buSzPct val="100000"/>
              <a:buFont typeface="Arial" pitchFamily="34" charset="0"/>
              <a:buChar char="•"/>
            </a:pPr>
            <a:endParaRPr lang="en-US" sz="2400" dirty="0" smtClean="0"/>
          </a:p>
          <a:p>
            <a:pPr lvl="1">
              <a:buClr>
                <a:schemeClr val="tx2"/>
              </a:buClr>
              <a:buSzPct val="100000"/>
              <a:buFont typeface="Arial" pitchFamily="34" charset="0"/>
              <a:buChar char="•"/>
            </a:pPr>
            <a:r>
              <a:rPr lang="en-US" sz="2000" dirty="0" smtClean="0"/>
              <a:t>This includes all of MWU’s most commonly awarded grants, such as NIH R15s (AREA grants), R01s, R21s, and R03s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fontScale="92500"/>
          </a:bodyPr>
          <a:lstStyle/>
          <a:p>
            <a:pPr>
              <a:buClr>
                <a:schemeClr val="tx2"/>
              </a:buClr>
              <a:buSzPct val="100000"/>
              <a:buFont typeface="Arial" pitchFamily="34" charset="0"/>
              <a:buChar char="•"/>
            </a:pPr>
            <a:r>
              <a:rPr lang="en-US" sz="2400" i="1" dirty="0" smtClean="0">
                <a:solidFill>
                  <a:srgbClr val="FFFF00"/>
                </a:solidFill>
              </a:rPr>
              <a:t>Institutional Responsibilities</a:t>
            </a:r>
            <a:r>
              <a:rPr lang="en-US" sz="2400" dirty="0" smtClean="0"/>
              <a:t>: This means an Investigator’s professional responsibilities on behalf of the Institution, and as defined by the Institution, including (but not limited to) activities such as research, research consultation, teaching, professional practice, institutional committee memberships, and service on panels such as Institutional Review Boards and </a:t>
            </a:r>
            <a:r>
              <a:rPr lang="en-US" sz="2400" dirty="0" err="1" smtClean="0"/>
              <a:t>Biosafety</a:t>
            </a:r>
            <a:r>
              <a:rPr lang="en-US" sz="2400" dirty="0" smtClean="0"/>
              <a:t> Committees</a:t>
            </a:r>
          </a:p>
          <a:p>
            <a:pPr>
              <a:buClr>
                <a:schemeClr val="tx2"/>
              </a:buClr>
              <a:buSzPct val="100000"/>
              <a:buFont typeface="Arial" pitchFamily="34" charset="0"/>
              <a:buChar char="•"/>
            </a:pPr>
            <a:r>
              <a:rPr lang="en-US" sz="2400" i="1" dirty="0" smtClean="0">
                <a:solidFill>
                  <a:srgbClr val="FFFF00"/>
                </a:solidFill>
              </a:rPr>
              <a:t>Institutional Official (IO)</a:t>
            </a:r>
            <a:r>
              <a:rPr lang="en-US" sz="2400" dirty="0" smtClean="0"/>
              <a:t>: The official designated responsible for soliciting and reviewing disclosures of SFIs of the </a:t>
            </a:r>
            <a:r>
              <a:rPr lang="en-US" sz="2400" i="1" dirty="0" smtClean="0"/>
              <a:t>Investigator</a:t>
            </a:r>
            <a:r>
              <a:rPr lang="en-US" sz="2400" dirty="0" smtClean="0"/>
              <a:t> (and those of the </a:t>
            </a:r>
            <a:r>
              <a:rPr lang="en-US" sz="2400" i="1" dirty="0" smtClean="0"/>
              <a:t>Investigator’s</a:t>
            </a:r>
            <a:r>
              <a:rPr lang="en-US" sz="2400" dirty="0" smtClean="0"/>
              <a:t> spouse and dependent children) related to their institutional responsibilities; at MWU the IO is the Director of the Office of Research &amp; Sponsored Programs (ORSP)</a:t>
            </a:r>
            <a:endParaRPr lang="en-US" sz="2400" i="1" dirty="0" smtClean="0">
              <a:solidFill>
                <a:srgbClr val="FFFF00"/>
              </a:solidFill>
            </a:endParaRPr>
          </a:p>
          <a:p>
            <a:pPr>
              <a:buClr>
                <a:schemeClr val="tx2"/>
              </a:buClr>
              <a:buSzPct val="100000"/>
              <a:buFont typeface="Arial" pitchFamily="34" charset="0"/>
              <a:buChar char="•"/>
            </a:pPr>
            <a:r>
              <a:rPr lang="en-US" sz="2400" i="1" dirty="0" smtClean="0">
                <a:solidFill>
                  <a:srgbClr val="FFFF00"/>
                </a:solidFill>
              </a:rPr>
              <a:t>Financial Interest</a:t>
            </a:r>
            <a:r>
              <a:rPr lang="en-US" sz="2400" dirty="0" smtClean="0"/>
              <a:t>: This means anything of monetary value, whether or not the value is readily ascertainable</a:t>
            </a:r>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19200"/>
            <a:ext cx="8686800" cy="5105400"/>
          </a:xfrm>
        </p:spPr>
        <p:txBody>
          <a:bodyPr>
            <a:normAutofit lnSpcReduction="10000"/>
          </a:bodyPr>
          <a:lstStyle/>
          <a:p>
            <a:pPr>
              <a:buClr>
                <a:schemeClr val="tx2"/>
              </a:buClr>
              <a:buSzPct val="100000"/>
              <a:buFont typeface="Arial" pitchFamily="34" charset="0"/>
              <a:buChar char="•"/>
            </a:pPr>
            <a:r>
              <a:rPr lang="en-US" sz="2400" i="1" dirty="0" smtClean="0">
                <a:solidFill>
                  <a:srgbClr val="FFFF00"/>
                </a:solidFill>
              </a:rPr>
              <a:t>Financial Conflict of Interest (FCOI)</a:t>
            </a:r>
            <a:r>
              <a:rPr lang="en-US" sz="2400" dirty="0" smtClean="0"/>
              <a:t>: Means a Significant Financial Interest (SFI) that could readily and significantly affect the design, conduct, or reporting of the NIH-funded research</a:t>
            </a:r>
          </a:p>
          <a:p>
            <a:pPr>
              <a:buClr>
                <a:schemeClr val="tx2"/>
              </a:buClr>
              <a:buSzPct val="100000"/>
              <a:buFont typeface="Arial" pitchFamily="34" charset="0"/>
              <a:buChar char="•"/>
            </a:pPr>
            <a:endParaRPr lang="en-US" sz="2400" i="1" dirty="0" smtClean="0">
              <a:solidFill>
                <a:srgbClr val="FFFF00"/>
              </a:solidFill>
            </a:endParaRPr>
          </a:p>
          <a:p>
            <a:pPr>
              <a:buClr>
                <a:schemeClr val="tx2"/>
              </a:buClr>
              <a:buSzPct val="100000"/>
              <a:buFont typeface="Arial" pitchFamily="34" charset="0"/>
              <a:buChar char="•"/>
            </a:pPr>
            <a:r>
              <a:rPr lang="en-US" sz="2400" i="1" dirty="0" smtClean="0">
                <a:solidFill>
                  <a:srgbClr val="FFFF00"/>
                </a:solidFill>
              </a:rPr>
              <a:t>Manage</a:t>
            </a:r>
            <a:r>
              <a:rPr lang="en-US" sz="2400" dirty="0" smtClean="0"/>
              <a:t>: Means taking action to address an FCOI, which can include reducing or eliminating the FCOI, to ensure, to the extent possible, that the design, conduct, and reporting of research will be free from bias</a:t>
            </a:r>
          </a:p>
          <a:p>
            <a:pPr>
              <a:buClr>
                <a:schemeClr val="tx2"/>
              </a:buClr>
              <a:buSzPct val="100000"/>
              <a:buFont typeface="Arial" pitchFamily="34" charset="0"/>
              <a:buChar char="•"/>
            </a:pPr>
            <a:endParaRPr lang="en-US" sz="2400" i="1" dirty="0" smtClean="0">
              <a:solidFill>
                <a:srgbClr val="FFFF00"/>
              </a:solidFill>
            </a:endParaRPr>
          </a:p>
          <a:p>
            <a:pPr>
              <a:buClr>
                <a:schemeClr val="tx2"/>
              </a:buClr>
              <a:buSzPct val="100000"/>
              <a:buFont typeface="Arial" pitchFamily="34" charset="0"/>
              <a:buChar char="•"/>
            </a:pPr>
            <a:r>
              <a:rPr lang="en-US" sz="2400" i="1" dirty="0" smtClean="0">
                <a:solidFill>
                  <a:srgbClr val="FFFF00"/>
                </a:solidFill>
              </a:rPr>
              <a:t>Senior/Key Personnel</a:t>
            </a:r>
            <a:r>
              <a:rPr lang="en-US" sz="2400" dirty="0" smtClean="0"/>
              <a:t>: Means the Project Director/Principal Investigator (PD/PI) and any other person </a:t>
            </a:r>
            <a:r>
              <a:rPr lang="en-US" sz="2400" i="1" dirty="0" smtClean="0"/>
              <a:t>identified </a:t>
            </a:r>
            <a:r>
              <a:rPr lang="en-US" sz="2400" dirty="0" smtClean="0"/>
              <a:t>as Senior/Key Personnel by the Institution in the grant application, progress report, or any other report submitted to the NIH by the Institution under the regulation</a:t>
            </a:r>
            <a:endParaRPr lang="en-US" sz="2400" i="1" dirty="0" smtClean="0">
              <a:solidFill>
                <a:srgbClr val="FFFF00"/>
              </a:solidFill>
            </a:endParaRPr>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lnSpcReduction="10000"/>
          </a:bodyPr>
          <a:lstStyle/>
          <a:p>
            <a:pPr>
              <a:buClr>
                <a:schemeClr val="tx2"/>
              </a:buClr>
              <a:buSzPct val="100000"/>
              <a:buFont typeface="Arial" pitchFamily="34" charset="0"/>
              <a:buChar char="•"/>
            </a:pPr>
            <a:r>
              <a:rPr lang="en-US" sz="2400" i="1" dirty="0" smtClean="0">
                <a:solidFill>
                  <a:srgbClr val="FFFF00"/>
                </a:solidFill>
              </a:rPr>
              <a:t>Significant Financial Interest (SFI)</a:t>
            </a:r>
            <a:r>
              <a:rPr lang="en-US" sz="2400" dirty="0" smtClean="0"/>
              <a:t>: Is defined as:</a:t>
            </a:r>
          </a:p>
          <a:p>
            <a:pPr marL="457200" indent="-457200">
              <a:buClr>
                <a:schemeClr val="tx2"/>
              </a:buClr>
              <a:buSzPct val="100000"/>
              <a:buFont typeface="+mj-lt"/>
              <a:buAutoNum type="arabicPeriod"/>
            </a:pPr>
            <a:r>
              <a:rPr lang="en-US" sz="2400" dirty="0" smtClean="0"/>
              <a:t>A financial interest consisting of one or more of the following interests of the Investigator (and those of the Investigator’s spouse and dependent children) that reasonably appears to be related to the Investigator’s institutional responsibilities:</a:t>
            </a:r>
          </a:p>
          <a:p>
            <a:pPr marL="457200" indent="-457200">
              <a:buClr>
                <a:schemeClr val="tx2"/>
              </a:buClr>
              <a:buSzPct val="100000"/>
              <a:buFont typeface="+mj-lt"/>
              <a:buAutoNum type="arabicPeriod"/>
            </a:pPr>
            <a:endParaRPr lang="en-US" sz="2400" dirty="0" smtClean="0"/>
          </a:p>
          <a:p>
            <a:pPr marL="857250" lvl="1" indent="-457200">
              <a:buClr>
                <a:schemeClr val="tx2"/>
              </a:buClr>
              <a:buSzPct val="100000"/>
              <a:buFont typeface="+mj-lt"/>
              <a:buAutoNum type="alphaLcPeriod"/>
            </a:pPr>
            <a:r>
              <a:rPr lang="en-US" sz="2000" dirty="0" smtClean="0"/>
              <a:t>With regard to any publicly traded entity, a SFI exists if the value of any remuneration received from the entity in the twelve months preceding the disclosure and the value of any equity interest in the entity as of the date of disclosure, when aggregated, exceeds $5,000.  For purposes of this definition, remuneration includes salary and any payment for services not otherwise identified as salary (e.g. consulting fees, honoraria, paid authorship); equity interests includes any stock, stock option, or other ownership interest, as determined through reference to public prices or other reasonable measures of fair market </a:t>
            </a:r>
          </a:p>
          <a:p>
            <a:pPr marL="857250" lvl="1" indent="-457200">
              <a:buClr>
                <a:schemeClr val="tx2"/>
              </a:buClr>
              <a:buSzPct val="100000"/>
              <a:buNone/>
            </a:pPr>
            <a:r>
              <a:rPr lang="en-US" sz="2000" dirty="0" smtClean="0"/>
              <a:t>	value;</a:t>
            </a:r>
          </a:p>
          <a:p>
            <a:pPr>
              <a:buClr>
                <a:schemeClr val="tx2"/>
              </a:buClr>
              <a:buSzPct val="100000"/>
              <a:buFont typeface="Arial" pitchFamily="34" charset="0"/>
              <a:buChar char="•"/>
            </a:pPr>
            <a:endParaRPr lang="en-US" sz="24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pic>
        <p:nvPicPr>
          <p:cNvPr id="4" name="Picture 2" descr="S:\University Seals\MWU seal black.jpg"/>
          <p:cNvPicPr>
            <a:picLocks noChangeAspect="1" noChangeArrowheads="1"/>
          </p:cNvPicPr>
          <p:nvPr/>
        </p:nvPicPr>
        <p:blipFill>
          <a:blip r:embed="rId2" cstate="print"/>
          <a:srcRect/>
          <a:stretch>
            <a:fillRect/>
          </a:stretch>
        </p:blipFill>
        <p:spPr bwMode="auto">
          <a:xfrm>
            <a:off x="7772400" y="5867400"/>
            <a:ext cx="838200" cy="838200"/>
          </a:xfrm>
          <a:prstGeom prst="rect">
            <a:avLst/>
          </a:prstGeom>
          <a:noFill/>
        </p:spPr>
      </p:pic>
      <p:sp>
        <p:nvSpPr>
          <p:cNvPr id="5" name="TextBox 4"/>
          <p:cNvSpPr txBox="1"/>
          <p:nvPr/>
        </p:nvSpPr>
        <p:spPr>
          <a:xfrm>
            <a:off x="8622268" y="5867400"/>
            <a:ext cx="369332" cy="1143000"/>
          </a:xfrm>
          <a:prstGeom prst="rect">
            <a:avLst/>
          </a:prstGeom>
          <a:noFill/>
        </p:spPr>
        <p:txBody>
          <a:bodyPr vert="vert" wrap="square" rtlCol="0">
            <a:spAutoFit/>
          </a:bodyPr>
          <a:lstStyle/>
          <a:p>
            <a:r>
              <a:rPr lang="en-US" sz="1200" dirty="0" smtClean="0">
                <a:solidFill>
                  <a:schemeClr val="bg1"/>
                </a:solidFill>
              </a:rPr>
              <a:t>FCOI Training</a:t>
            </a:r>
            <a:endParaRPr lang="en-US" sz="1200" dirty="0">
              <a:solidFill>
                <a:schemeClr val="bg1"/>
              </a:solidFill>
            </a:endParaRPr>
          </a:p>
        </p:txBody>
      </p:sp>
      <p:sp>
        <p:nvSpPr>
          <p:cNvPr id="8" name="Content Placeholder 2"/>
          <p:cNvSpPr>
            <a:spLocks noGrp="1"/>
          </p:cNvSpPr>
          <p:nvPr>
            <p:ph idx="1"/>
          </p:nvPr>
        </p:nvSpPr>
        <p:spPr>
          <a:xfrm>
            <a:off x="304800" y="1295400"/>
            <a:ext cx="8686800" cy="5105400"/>
          </a:xfrm>
        </p:spPr>
        <p:txBody>
          <a:bodyPr>
            <a:normAutofit/>
          </a:bodyPr>
          <a:lstStyle/>
          <a:p>
            <a:pPr>
              <a:buClr>
                <a:schemeClr val="tx2"/>
              </a:buClr>
              <a:buSzPct val="100000"/>
              <a:buFont typeface="Arial" pitchFamily="34" charset="0"/>
              <a:buChar char="•"/>
            </a:pPr>
            <a:r>
              <a:rPr lang="en-US" sz="2400" i="1" dirty="0" smtClean="0">
                <a:solidFill>
                  <a:srgbClr val="FFFF00"/>
                </a:solidFill>
              </a:rPr>
              <a:t>Significant Financial Interest (SFI; continued)</a:t>
            </a:r>
            <a:r>
              <a:rPr lang="en-US" sz="2400" dirty="0" smtClean="0"/>
              <a:t>: </a:t>
            </a:r>
          </a:p>
          <a:p>
            <a:pPr>
              <a:buClr>
                <a:schemeClr val="tx2"/>
              </a:buClr>
              <a:buSzPct val="100000"/>
              <a:buFont typeface="Arial" pitchFamily="34" charset="0"/>
              <a:buChar char="•"/>
            </a:pPr>
            <a:endParaRPr lang="en-US" sz="2400" dirty="0" smtClean="0"/>
          </a:p>
          <a:p>
            <a:pPr marL="857250" lvl="1" indent="-457200">
              <a:buClr>
                <a:schemeClr val="tx2"/>
              </a:buClr>
              <a:buSzPct val="100000"/>
              <a:buFont typeface="+mj-lt"/>
              <a:buAutoNum type="alphaLcPeriod" startAt="2"/>
            </a:pPr>
            <a:r>
              <a:rPr lang="en-US" sz="2000" dirty="0" smtClean="0"/>
              <a:t>With regard to any non-publicly traded entity, a SFI exists if the value of any remuneration received from the entity in the twelve months preceding the disclosure, when aggregated, exceeds $5,000, or when the Investigator (or the Investigator’s spouse or dependent children) holds any equity interest (e.g. stock, stock option, or other ownership interests);</a:t>
            </a:r>
          </a:p>
          <a:p>
            <a:pPr marL="857250" lvl="1" indent="-457200">
              <a:buClr>
                <a:schemeClr val="tx2"/>
              </a:buClr>
              <a:buSzPct val="100000"/>
              <a:buFont typeface="+mj-lt"/>
              <a:buAutoNum type="alphaLcPeriod" startAt="2"/>
            </a:pPr>
            <a:endParaRPr lang="en-US" sz="2000" dirty="0" smtClean="0"/>
          </a:p>
          <a:p>
            <a:pPr marL="857250" lvl="1" indent="-457200">
              <a:buClr>
                <a:schemeClr val="tx2"/>
              </a:buClr>
              <a:buSzPct val="100000"/>
              <a:buFont typeface="+mj-lt"/>
              <a:buAutoNum type="alphaLcPeriod" startAt="2"/>
            </a:pPr>
            <a:r>
              <a:rPr lang="en-US" sz="2000" dirty="0" smtClean="0"/>
              <a:t>Intellectual property rights and interests (e.g. patents, copyrights), upon receipt of income related to such rights and interests.</a:t>
            </a:r>
          </a:p>
          <a:p>
            <a:pPr>
              <a:buClr>
                <a:schemeClr val="tx2"/>
              </a:buClr>
              <a:buSzPct val="100000"/>
              <a:buFont typeface="Arial" pitchFamily="34" charset="0"/>
              <a:buChar char="•"/>
            </a:pPr>
            <a:endParaRPr lang="en-US" sz="2400" dirty="0" smtClean="0"/>
          </a:p>
          <a:p>
            <a:pPr>
              <a:buClr>
                <a:schemeClr val="tx2"/>
              </a:buClr>
              <a:buSzPct val="100000"/>
              <a:buNone/>
            </a:pPr>
            <a:endParaRPr lang="en-US"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2">
      <a:dk1>
        <a:srgbClr val="001642"/>
      </a:dk1>
      <a:lt1>
        <a:sysClr val="window" lastClr="FFFFFF"/>
      </a:lt1>
      <a:dk2>
        <a:srgbClr val="BFBFBF"/>
      </a:dk2>
      <a:lt2>
        <a:srgbClr val="002060"/>
      </a:lt2>
      <a:accent1>
        <a:srgbClr val="1F497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731</TotalTime>
  <Words>1878</Words>
  <Application>Microsoft Office PowerPoint</Application>
  <PresentationFormat>On-screen Show (4:3)</PresentationFormat>
  <Paragraphs>154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Trek</vt:lpstr>
      <vt:lpstr>Introduction</vt:lpstr>
      <vt:lpstr>Focus of the revised regulations</vt:lpstr>
      <vt:lpstr>Purpose</vt:lpstr>
      <vt:lpstr>applicability</vt:lpstr>
      <vt:lpstr>definitions</vt:lpstr>
      <vt:lpstr>definitions</vt:lpstr>
      <vt:lpstr>definitions</vt:lpstr>
      <vt:lpstr>definitions</vt:lpstr>
      <vt:lpstr>definitions</vt:lpstr>
      <vt:lpstr>definitions</vt:lpstr>
      <vt:lpstr>definitions</vt:lpstr>
      <vt:lpstr>definitions</vt:lpstr>
      <vt:lpstr>Overview of responsibilities</vt:lpstr>
      <vt:lpstr>Investigator responsibilities</vt:lpstr>
      <vt:lpstr>Investigator responsibilities</vt:lpstr>
      <vt:lpstr>Investigator responsibilities</vt:lpstr>
      <vt:lpstr>Responsibilities of the institution</vt:lpstr>
      <vt:lpstr>What else do I need to do?</vt:lpstr>
      <vt:lpstr>Slide 19</vt:lpstr>
    </vt:vector>
  </TitlesOfParts>
  <Company>MWU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jwoods</dc:creator>
  <cp:lastModifiedBy>jwoods</cp:lastModifiedBy>
  <cp:revision>43</cp:revision>
  <dcterms:created xsi:type="dcterms:W3CDTF">2012-06-20T15:41:49Z</dcterms:created>
  <dcterms:modified xsi:type="dcterms:W3CDTF">2012-08-23T17:53:20Z</dcterms:modified>
</cp:coreProperties>
</file>